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0" r:id="rId2"/>
    <p:sldId id="306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4" r:id="rId28"/>
    <p:sldId id="37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CC"/>
    <a:srgbClr val="FFFF99"/>
    <a:srgbClr val="CCFF99"/>
    <a:srgbClr val="83D3F6"/>
    <a:srgbClr val="D5F3FF"/>
    <a:srgbClr val="6B6BCF"/>
    <a:srgbClr val="B4E1F6"/>
    <a:srgbClr val="BCE6F6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88" autoAdjust="0"/>
    <p:restoredTop sz="94660"/>
  </p:normalViewPr>
  <p:slideViewPr>
    <p:cSldViewPr snapToGrid="0">
      <p:cViewPr>
        <p:scale>
          <a:sx n="80" d="100"/>
          <a:sy n="80" d="100"/>
        </p:scale>
        <p:origin x="-2796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C60D1-2E95-410F-9C07-BC75C5F4B8C0}" type="datetimeFigureOut">
              <a:rPr lang="en-GB" smtClean="0"/>
              <a:pPr/>
              <a:t>10/12/2017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20D34-82E7-4036-AF74-FB7DBAF46C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gif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5"/>
          <p:cNvSpPr>
            <a:spLocks noChangeArrowheads="1"/>
          </p:cNvSpPr>
          <p:nvPr userDrawn="1"/>
        </p:nvSpPr>
        <p:spPr bwMode="auto">
          <a:xfrm>
            <a:off x="127000" y="80963"/>
            <a:ext cx="8888413" cy="6696075"/>
          </a:xfrm>
          <a:prstGeom prst="roundRect">
            <a:avLst>
              <a:gd name="adj" fmla="val 5120"/>
            </a:avLst>
          </a:prstGeom>
          <a:solidFill>
            <a:srgbClr val="CCFF99"/>
          </a:solidFill>
          <a:ln w="381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utoShape 35"/>
          <p:cNvSpPr>
            <a:spLocks noChangeArrowheads="1"/>
          </p:cNvSpPr>
          <p:nvPr userDrawn="1"/>
        </p:nvSpPr>
        <p:spPr bwMode="auto">
          <a:xfrm>
            <a:off x="278299" y="214684"/>
            <a:ext cx="5320502" cy="5069425"/>
          </a:xfrm>
          <a:prstGeom prst="roundRect">
            <a:avLst>
              <a:gd name="adj" fmla="val 3546"/>
            </a:avLst>
          </a:prstGeom>
          <a:solidFill>
            <a:srgbClr val="FFFFCC"/>
          </a:solidFill>
          <a:ln w="38100">
            <a:solidFill>
              <a:srgbClr val="FFFF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32-Point Star 56"/>
          <p:cNvSpPr/>
          <p:nvPr userDrawn="1"/>
        </p:nvSpPr>
        <p:spPr>
          <a:xfrm>
            <a:off x="489548" y="300394"/>
            <a:ext cx="4898004" cy="4898004"/>
          </a:xfrm>
          <a:prstGeom prst="star32">
            <a:avLst>
              <a:gd name="adj" fmla="val 29585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32-Point Star 57"/>
          <p:cNvSpPr/>
          <p:nvPr userDrawn="1"/>
        </p:nvSpPr>
        <p:spPr>
          <a:xfrm>
            <a:off x="1841932" y="1652778"/>
            <a:ext cx="2193237" cy="2193237"/>
          </a:xfrm>
          <a:prstGeom prst="star32">
            <a:avLst>
              <a:gd name="adj" fmla="val 22334"/>
            </a:avLst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 userDrawn="1"/>
        </p:nvSpPr>
        <p:spPr>
          <a:xfrm>
            <a:off x="432551" y="336991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 userDrawn="1"/>
        </p:nvSpPr>
        <p:spPr>
          <a:xfrm>
            <a:off x="1482227" y="336991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 userDrawn="1"/>
        </p:nvSpPr>
        <p:spPr>
          <a:xfrm>
            <a:off x="2527461" y="336991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 userDrawn="1"/>
        </p:nvSpPr>
        <p:spPr>
          <a:xfrm>
            <a:off x="3572695" y="336991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4617928" y="336991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 userDrawn="1"/>
        </p:nvSpPr>
        <p:spPr>
          <a:xfrm>
            <a:off x="436993" y="1334780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 userDrawn="1"/>
        </p:nvSpPr>
        <p:spPr>
          <a:xfrm>
            <a:off x="1482227" y="1334780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 userDrawn="1"/>
        </p:nvSpPr>
        <p:spPr>
          <a:xfrm>
            <a:off x="2527461" y="1334780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 userDrawn="1"/>
        </p:nvSpPr>
        <p:spPr>
          <a:xfrm>
            <a:off x="3572695" y="1334780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 userDrawn="1"/>
        </p:nvSpPr>
        <p:spPr>
          <a:xfrm>
            <a:off x="4617928" y="1334780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 userDrawn="1"/>
        </p:nvSpPr>
        <p:spPr>
          <a:xfrm>
            <a:off x="436993" y="2332569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 userDrawn="1"/>
        </p:nvSpPr>
        <p:spPr>
          <a:xfrm>
            <a:off x="1482227" y="2332569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 userDrawn="1"/>
        </p:nvSpPr>
        <p:spPr>
          <a:xfrm>
            <a:off x="2527461" y="2332569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 userDrawn="1"/>
        </p:nvSpPr>
        <p:spPr>
          <a:xfrm>
            <a:off x="3572695" y="2332569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 userDrawn="1"/>
        </p:nvSpPr>
        <p:spPr>
          <a:xfrm>
            <a:off x="4617928" y="2332569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 userDrawn="1"/>
        </p:nvSpPr>
        <p:spPr>
          <a:xfrm>
            <a:off x="436993" y="3330358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 userDrawn="1"/>
        </p:nvSpPr>
        <p:spPr>
          <a:xfrm>
            <a:off x="1482227" y="3330358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 userDrawn="1"/>
        </p:nvSpPr>
        <p:spPr>
          <a:xfrm>
            <a:off x="2527461" y="3330358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572695" y="3330358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 userDrawn="1"/>
        </p:nvSpPr>
        <p:spPr>
          <a:xfrm>
            <a:off x="4617928" y="3330358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 userDrawn="1"/>
        </p:nvSpPr>
        <p:spPr>
          <a:xfrm>
            <a:off x="436993" y="4328146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482227" y="4328146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 userDrawn="1"/>
        </p:nvSpPr>
        <p:spPr>
          <a:xfrm>
            <a:off x="2527461" y="4328146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 userDrawn="1"/>
        </p:nvSpPr>
        <p:spPr>
          <a:xfrm>
            <a:off x="3572695" y="4328146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FFC00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ounded Rectangle 27"/>
          <p:cNvSpPr/>
          <p:nvPr userDrawn="1"/>
        </p:nvSpPr>
        <p:spPr>
          <a:xfrm>
            <a:off x="4617928" y="4328146"/>
            <a:ext cx="795386" cy="758563"/>
          </a:xfrm>
          <a:prstGeom prst="roundRect">
            <a:avLst>
              <a:gd name="adj" fmla="val 3667"/>
            </a:avLst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3413" y="2368950"/>
            <a:ext cx="72348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4" descr="Image result for christmas free images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AutoShape 6" descr="Image result for christmas free images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" name="Picture 8" descr="Christmas Bells Pictures Clip Art Free Download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6481" y="3384249"/>
            <a:ext cx="737346" cy="650780"/>
          </a:xfrm>
          <a:prstGeom prst="rect">
            <a:avLst/>
          </a:prstGeom>
          <a:noFill/>
        </p:spPr>
      </p:pic>
      <p:pic>
        <p:nvPicPr>
          <p:cNvPr id="33" name="Picture 17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7881" y="1366851"/>
            <a:ext cx="465015" cy="69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9" descr="https://fthmb.tqn.com/AIlZfweDdGxyehcbuu-LQoi6d8M=/768x0/filters:no_upscale()/-christmas-tree3-57e0069e5f9b586516714d64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329" y="362956"/>
            <a:ext cx="611831" cy="706633"/>
          </a:xfrm>
          <a:prstGeom prst="rect">
            <a:avLst/>
          </a:prstGeom>
          <a:noFill/>
        </p:spPr>
      </p:pic>
      <p:pic>
        <p:nvPicPr>
          <p:cNvPr id="35" name="Picture 21" descr="http://cliparting.com/wp-content/uploads/2016/05/Christmas-clip-art-free-clip-art-images-free-graphics-clipartcow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385" y="4358072"/>
            <a:ext cx="626602" cy="698711"/>
          </a:xfrm>
          <a:prstGeom prst="rect">
            <a:avLst/>
          </a:prstGeom>
          <a:noFill/>
        </p:spPr>
      </p:pic>
      <p:pic>
        <p:nvPicPr>
          <p:cNvPr id="36" name="Picture 23" descr="This png image - Christmas Rudolph with Scarf PNG Clipart Image, is available for free download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4672164" y="3365908"/>
            <a:ext cx="686915" cy="687462"/>
          </a:xfrm>
          <a:prstGeom prst="rect">
            <a:avLst/>
          </a:prstGeom>
          <a:noFill/>
        </p:spPr>
      </p:pic>
      <p:pic>
        <p:nvPicPr>
          <p:cNvPr id="37" name="Picture 24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78827" y="4375121"/>
            <a:ext cx="692654" cy="66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6" descr="https://i.pinimg.com/736x/d2/fe/d8/d2fed8ca2e074357f1da4444670d03fc--christmas-clipart-free-free-christmas-clip-art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12291" y="3366182"/>
            <a:ext cx="535259" cy="686915"/>
          </a:xfrm>
          <a:prstGeom prst="rect">
            <a:avLst/>
          </a:prstGeom>
          <a:noFill/>
        </p:spPr>
      </p:pic>
      <p:pic>
        <p:nvPicPr>
          <p:cNvPr id="39" name="Picture 27"/>
          <p:cNvPicPr>
            <a:picLocks noChangeAspect="1" noChangeArrowheads="1"/>
          </p:cNvPicPr>
          <p:nvPr userDrawn="1"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132" b="5898"/>
          <a:stretch>
            <a:fillRect/>
          </a:stretch>
        </p:blipFill>
        <p:spPr bwMode="auto">
          <a:xfrm rot="5400000">
            <a:off x="1526351" y="1390002"/>
            <a:ext cx="707137" cy="64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0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8325" y="354331"/>
            <a:ext cx="663190" cy="72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2" descr="https://www.culinaryschools.org/clipart/christmas/christmas-star-clipart.gif"/>
          <p:cNvPicPr>
            <a:picLocks noChangeAspect="1" noChangeArrowheads="1"/>
          </p:cNvPicPr>
          <p:nvPr userDrawn="1"/>
        </p:nvPicPr>
        <p:blipFill>
          <a:blip r:embed="rId12" cstate="print"/>
          <a:srcRect t="28320"/>
          <a:stretch>
            <a:fillRect/>
          </a:stretch>
        </p:blipFill>
        <p:spPr bwMode="auto">
          <a:xfrm flipH="1">
            <a:off x="4756876" y="2363247"/>
            <a:ext cx="517490" cy="697206"/>
          </a:xfrm>
          <a:prstGeom prst="rect">
            <a:avLst/>
          </a:prstGeom>
          <a:noFill/>
        </p:spPr>
      </p:pic>
      <p:pic>
        <p:nvPicPr>
          <p:cNvPr id="42" name="Picture 34" descr="http://cliparting.com/wp-content/uploads/2016/05/Clipart-christmas-santa-free-clipart-images.jpe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94594" y="2364265"/>
            <a:ext cx="680184" cy="695171"/>
          </a:xfrm>
          <a:prstGeom prst="rect">
            <a:avLst/>
          </a:prstGeom>
          <a:noFill/>
        </p:spPr>
      </p:pic>
      <p:pic>
        <p:nvPicPr>
          <p:cNvPr id="43" name="Picture 35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83947" y="2362670"/>
            <a:ext cx="572882" cy="69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7" descr="https://i.pinimg.com/736x/5a/49/f8/5a49f8083a2b80045b5728ef0367a67f--free-christmas-clip-art-christmas-images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2181" y="366163"/>
            <a:ext cx="686881" cy="700219"/>
          </a:xfrm>
          <a:prstGeom prst="rect">
            <a:avLst/>
          </a:prstGeom>
          <a:noFill/>
        </p:spPr>
      </p:pic>
      <p:pic>
        <p:nvPicPr>
          <p:cNvPr id="45" name="Picture 39" descr="Image result for christmas free images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2875" y="373338"/>
            <a:ext cx="475027" cy="685869"/>
          </a:xfrm>
          <a:prstGeom prst="rect">
            <a:avLst/>
          </a:prstGeom>
          <a:noFill/>
        </p:spPr>
      </p:pic>
      <p:pic>
        <p:nvPicPr>
          <p:cNvPr id="46" name="Picture 40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8228" y="4427613"/>
            <a:ext cx="703384" cy="55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3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18680" y="373232"/>
            <a:ext cx="612949" cy="6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6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50768" y="3362971"/>
            <a:ext cx="367837" cy="69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http://www.clker.com/cliparts/2/6/c/2/1320615545256287022Christmas%20Pudding.svg.med.png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52233" y="2385263"/>
            <a:ext cx="655375" cy="653175"/>
          </a:xfrm>
          <a:prstGeom prst="rect">
            <a:avLst/>
          </a:prstGeom>
          <a:noFill/>
        </p:spPr>
      </p:pic>
      <p:pic>
        <p:nvPicPr>
          <p:cNvPr id="50" name="Picture 49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92592" y="1378864"/>
            <a:ext cx="684189" cy="67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52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596799" y="1371967"/>
            <a:ext cx="656711" cy="68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54" descr="Christian Image Source || Popular Images"/>
          <p:cNvPicPr>
            <a:picLocks noChangeAspect="1" noChangeArrowheads="1"/>
          </p:cNvPicPr>
          <p:nvPr userDrawn="1"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638637" y="4363433"/>
            <a:ext cx="753968" cy="687988"/>
          </a:xfrm>
          <a:prstGeom prst="rect">
            <a:avLst/>
          </a:prstGeom>
          <a:noFill/>
        </p:spPr>
      </p:pic>
      <p:pic>
        <p:nvPicPr>
          <p:cNvPr id="53" name="Picture 56" descr="Image result for christmas free clip art"/>
          <p:cNvPicPr>
            <a:picLocks noChangeAspect="1" noChangeArrowheads="1"/>
          </p:cNvPicPr>
          <p:nvPr userDrawn="1"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644277" y="1366727"/>
            <a:ext cx="742688" cy="694669"/>
          </a:xfrm>
          <a:prstGeom prst="rect">
            <a:avLst/>
          </a:prstGeom>
          <a:noFill/>
        </p:spPr>
      </p:pic>
      <p:pic>
        <p:nvPicPr>
          <p:cNvPr id="54" name="Picture 58" descr="Christmas Scene Free Clipart #1"/>
          <p:cNvPicPr>
            <a:picLocks noChangeAspect="1" noChangeArrowheads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593017" y="4370221"/>
            <a:ext cx="754743" cy="674412"/>
          </a:xfrm>
          <a:prstGeom prst="rect">
            <a:avLst/>
          </a:prstGeom>
          <a:noFill/>
        </p:spPr>
      </p:pic>
      <p:pic>
        <p:nvPicPr>
          <p:cNvPr id="55" name="Picture 60" descr="Image result for christmas free clip art sleigh"/>
          <p:cNvPicPr>
            <a:picLocks noChangeAspect="1" noChangeArrowheads="1"/>
          </p:cNvPicPr>
          <p:nvPr userDrawn="1"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27" t="9797" b="8094"/>
          <a:stretch>
            <a:fillRect/>
          </a:stretch>
        </p:blipFill>
        <p:spPr bwMode="auto">
          <a:xfrm>
            <a:off x="3597371" y="3371456"/>
            <a:ext cx="746034" cy="676366"/>
          </a:xfrm>
          <a:prstGeom prst="rect">
            <a:avLst/>
          </a:prstGeom>
          <a:noFill/>
        </p:spPr>
      </p:pic>
      <p:grpSp>
        <p:nvGrpSpPr>
          <p:cNvPr id="60" name="Group 59"/>
          <p:cNvGrpSpPr/>
          <p:nvPr userDrawn="1"/>
        </p:nvGrpSpPr>
        <p:grpSpPr>
          <a:xfrm>
            <a:off x="190211" y="5411525"/>
            <a:ext cx="8763579" cy="1192696"/>
            <a:chOff x="202285" y="5411525"/>
            <a:chExt cx="8763579" cy="1192696"/>
          </a:xfrm>
        </p:grpSpPr>
        <p:pic>
          <p:nvPicPr>
            <p:cNvPr id="61" name="Picture 2" descr="Image result for christmas bell free clipart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202285" y="5411525"/>
              <a:ext cx="1025635" cy="1192696"/>
            </a:xfrm>
            <a:prstGeom prst="rect">
              <a:avLst/>
            </a:prstGeom>
            <a:noFill/>
          </p:spPr>
        </p:pic>
        <p:pic>
          <p:nvPicPr>
            <p:cNvPr id="62" name="Picture 2" descr="Image result for christmas bell free clipart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 flipH="1">
              <a:off x="7940229" y="5411525"/>
              <a:ext cx="1025635" cy="11926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85652" y="3245162"/>
            <a:ext cx="8772697" cy="3470602"/>
          </a:xfrm>
          <a:prstGeom prst="roundRect">
            <a:avLst>
              <a:gd name="adj" fmla="val 7512"/>
            </a:avLst>
          </a:prstGeom>
          <a:solidFill>
            <a:srgbClr val="CCFF99"/>
          </a:solidFill>
          <a:ln w="1524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47688" y="4195633"/>
            <a:ext cx="80470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Answer each question to reveal the picture behind the door of the</a:t>
            </a:r>
          </a:p>
          <a:p>
            <a:pPr algn="ctr"/>
            <a:r>
              <a:rPr lang="en-GB" sz="3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Advent Calendar.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385159" y="146193"/>
            <a:ext cx="5573190" cy="2838470"/>
          </a:xfrm>
          <a:prstGeom prst="roundRect">
            <a:avLst>
              <a:gd name="adj" fmla="val 9834"/>
            </a:avLst>
          </a:prstGeom>
          <a:solidFill>
            <a:srgbClr val="CCFF99"/>
          </a:solidFill>
          <a:ln w="1524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3547307" y="1211486"/>
            <a:ext cx="52488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Advent Calendar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85652" y="146193"/>
            <a:ext cx="2937163" cy="2838470"/>
            <a:chOff x="185652" y="146193"/>
            <a:chExt cx="2937163" cy="2838470"/>
          </a:xfrm>
        </p:grpSpPr>
        <p:grpSp>
          <p:nvGrpSpPr>
            <p:cNvPr id="17" name="Group 24"/>
            <p:cNvGrpSpPr/>
            <p:nvPr/>
          </p:nvGrpSpPr>
          <p:grpSpPr>
            <a:xfrm>
              <a:off x="185652" y="146193"/>
              <a:ext cx="2937163" cy="2838470"/>
              <a:chOff x="185652" y="146193"/>
              <a:chExt cx="2937163" cy="283847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85652" y="146193"/>
                <a:ext cx="2937163" cy="2838470"/>
              </a:xfrm>
              <a:prstGeom prst="roundRect">
                <a:avLst>
                  <a:gd name="adj" fmla="val 10029"/>
                </a:avLst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2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GB" sz="6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278107" y="281853"/>
                <a:ext cx="2752252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254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GB" sz="1200" b="1" dirty="0" err="1" smtClean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Arial" pitchFamily="34" charset="0"/>
                    <a:cs typeface="Arial" pitchFamily="34" charset="0"/>
                  </a:rPr>
                  <a:t>Powerpoint</a:t>
                </a:r>
                <a:r>
                  <a:rPr lang="en-GB" sz="1200" b="1" dirty="0" smtClean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Arial" pitchFamily="34" charset="0"/>
                    <a:cs typeface="Arial" pitchFamily="34" charset="0"/>
                  </a:rPr>
                  <a:t> Mental Starter for</a:t>
                </a:r>
              </a:p>
              <a:p>
                <a:pPr algn="ctr"/>
                <a:r>
                  <a:rPr lang="en-GB" sz="2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Christmas</a:t>
                </a:r>
              </a:p>
              <a:p>
                <a:pPr algn="ctr"/>
                <a:r>
                  <a:rPr lang="en-GB" sz="2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2017</a:t>
                </a:r>
              </a:p>
            </p:txBody>
          </p:sp>
        </p:grpSp>
        <p:pic>
          <p:nvPicPr>
            <p:cNvPr id="18" name="Picture 17" descr="PMSLogo Large3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586" y="1266083"/>
              <a:ext cx="1555295" cy="1560243"/>
            </a:xfrm>
            <a:prstGeom prst="rect">
              <a:avLst/>
            </a:prstGeom>
            <a:ln>
              <a:noFill/>
            </a:ln>
            <a:effectLst>
              <a:outerShdw blurRad="50800" dist="50800" dir="2700000" algn="tl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33" grpId="0" animBg="1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603567"/>
              <a:ext cx="2403633" cy="2469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Christmas film lasted for 2 hours 17 minutes.  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minutes altogether is this?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137 minutes</a:t>
            </a:r>
          </a:p>
        </p:txBody>
      </p: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set of Christmas Tree lights had a total of 120 LED lights.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LED lights would there be in total on 7 sets of lights?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840</a:t>
            </a:r>
          </a:p>
        </p:txBody>
      </p: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2" y="-577699"/>
              <a:ext cx="2403633" cy="4832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grandmother gave each of her 9 grandchildren the same amount of money as a Christmas gift.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she gave out a total of £315, how much did she give to each grandchild?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£35</a:t>
            </a:r>
          </a:p>
        </p:txBody>
      </p: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183944"/>
              <a:ext cx="2403633" cy="4044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The time taken to cook a turkey is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25 minutes per kg, plus a further 15 minutes.  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minutes in total does it take to cook an 8 kg turkey?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215 minutes</a:t>
            </a:r>
          </a:p>
        </p:txBody>
      </p: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183944"/>
              <a:ext cx="2403633" cy="4044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Snow was falling one Christmas Eve at a constant rate of 1. 5 mm per hour.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For how many hours did it snow if the total snowfall was 13.5 mm?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 hours</a:t>
            </a:r>
          </a:p>
        </p:txBody>
      </p: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603567"/>
              <a:ext cx="2403633" cy="2469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Christmas wreaths were £12.75 each.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much would 8 Christmas wreaths cost?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£102</a:t>
            </a:r>
          </a:p>
        </p:txBody>
      </p: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380821"/>
              <a:ext cx="2403633" cy="4438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child saved the same amount in each of the 12 month of a year to buy Christmas presents.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a total of £33 was saved, how much did the child save each month?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£2.75</a:t>
            </a:r>
          </a:p>
        </p:txBody>
      </p: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There were 2865 Christmas trees growing in a forest.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783 of them were chopped down and sold, how many were left growing in the forest?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2082</a:t>
            </a:r>
          </a:p>
        </p:txBody>
      </p: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Two icicles have a  total volume of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946 cm³.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the volume of one icicle is 456 cm³, what is the volume, in cm³ of the other icicle?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490 cm³</a:t>
            </a:r>
          </a:p>
        </p:txBody>
      </p: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2" y="-577699"/>
              <a:ext cx="2403633" cy="4832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Seven stockings on Christmas Eve were filled with sweets.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The numbers of sweets in the stockings were: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22, 23, 24, 25, 26, 27 and 28.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What is the total number of sweets in all stockings?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175</a:t>
            </a:r>
          </a:p>
        </p:txBody>
      </p: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4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chocolate advent calendar had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3.1 g chocolate behind each of its 25 doors. 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Find the total weight of all 25 chocolates.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77.5 g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36993" y="336991"/>
            <a:ext cx="795386" cy="758563"/>
            <a:chOff x="436993" y="336991"/>
            <a:chExt cx="795386" cy="758563"/>
          </a:xfrm>
        </p:grpSpPr>
        <p:sp>
          <p:nvSpPr>
            <p:cNvPr id="15" name="Rounded Rectangle 14"/>
            <p:cNvSpPr/>
            <p:nvPr/>
          </p:nvSpPr>
          <p:spPr>
            <a:xfrm>
              <a:off x="436993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504716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482227" y="336991"/>
            <a:ext cx="795386" cy="758563"/>
            <a:chOff x="1482227" y="336991"/>
            <a:chExt cx="795386" cy="758563"/>
          </a:xfrm>
        </p:grpSpPr>
        <p:sp>
          <p:nvSpPr>
            <p:cNvPr id="22" name="Rounded Rectangle 21"/>
            <p:cNvSpPr/>
            <p:nvPr/>
          </p:nvSpPr>
          <p:spPr>
            <a:xfrm>
              <a:off x="1482227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1549950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27461" y="336991"/>
            <a:ext cx="795386" cy="758563"/>
            <a:chOff x="2527461" y="336991"/>
            <a:chExt cx="795386" cy="758563"/>
          </a:xfrm>
        </p:grpSpPr>
        <p:sp>
          <p:nvSpPr>
            <p:cNvPr id="25" name="Rounded Rectangle 24"/>
            <p:cNvSpPr/>
            <p:nvPr/>
          </p:nvSpPr>
          <p:spPr>
            <a:xfrm>
              <a:off x="2527461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2595184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72695" y="336991"/>
            <a:ext cx="795386" cy="758563"/>
            <a:chOff x="3572695" y="336991"/>
            <a:chExt cx="795386" cy="758563"/>
          </a:xfrm>
        </p:grpSpPr>
        <p:sp>
          <p:nvSpPr>
            <p:cNvPr id="28" name="Rounded Rectangle 27"/>
            <p:cNvSpPr/>
            <p:nvPr/>
          </p:nvSpPr>
          <p:spPr>
            <a:xfrm>
              <a:off x="3572695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640418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617928" y="336991"/>
            <a:ext cx="795386" cy="758563"/>
            <a:chOff x="4617928" y="336991"/>
            <a:chExt cx="795386" cy="758563"/>
          </a:xfrm>
        </p:grpSpPr>
        <p:sp>
          <p:nvSpPr>
            <p:cNvPr id="31" name="Rounded Rectangle 30"/>
            <p:cNvSpPr/>
            <p:nvPr/>
          </p:nvSpPr>
          <p:spPr>
            <a:xfrm>
              <a:off x="4617928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685651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36993" y="1334780"/>
            <a:ext cx="795386" cy="758563"/>
            <a:chOff x="436993" y="1334780"/>
            <a:chExt cx="795386" cy="758563"/>
          </a:xfrm>
        </p:grpSpPr>
        <p:sp>
          <p:nvSpPr>
            <p:cNvPr id="48" name="Rounded Rectangle 47"/>
            <p:cNvSpPr/>
            <p:nvPr/>
          </p:nvSpPr>
          <p:spPr>
            <a:xfrm>
              <a:off x="436993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504716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6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183944"/>
              <a:ext cx="2403633" cy="4044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The total number of legs on all the reindeer in a field is 148.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Each reindeer has 4 legs.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reindeer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 are there in total in the field?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37</a:t>
            </a:r>
          </a:p>
        </p:txBody>
      </p: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209811"/>
              <a:ext cx="2403633" cy="3257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Each of 150 snowflakes has 6 points.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points altogether will there be on the 150 snowflakes?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900</a:t>
            </a:r>
          </a:p>
        </p:txBody>
      </p: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Christmas pudding weighed 1500 g.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641 g of it was eaten at Christmas Dinner, how many grams of pudding was left?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859 g</a:t>
            </a:r>
          </a:p>
        </p:txBody>
      </p: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380821"/>
              <a:ext cx="2403633" cy="4438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gingerbread house had 2 walls with areas of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63 cm² each and 2 walls with areas of 75 cm² each.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What was the area of the 4 walls of the gingerbread house?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276 cm²</a:t>
            </a:r>
          </a:p>
        </p:txBody>
      </p: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406689"/>
              <a:ext cx="2403633" cy="2863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carol concert began at 18:15 and finished at 19:55.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minutes long was the carol concert?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 minutes</a:t>
            </a:r>
          </a:p>
        </p:txBody>
      </p: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183944"/>
              <a:ext cx="2403633" cy="4044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child sledged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34 m from the top to the bottom of a hill.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they sledged down the hill 8 times, how many metres did they sledge in total?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272 m</a:t>
            </a:r>
          </a:p>
        </p:txBody>
      </p: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child went to sleep at 22:45 on Christmas Eve, and woke up at 06:35 on Christmas Day.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long were they asleep in hours and minutes?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hours 50 minutes</a:t>
            </a:r>
          </a:p>
        </p:txBody>
      </p: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461655" y="-112352"/>
              <a:ext cx="2567349" cy="390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SEASONS GREETINGS</a:t>
              </a:r>
              <a:endParaRPr lang="en-GB" sz="2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en-GB" sz="20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000" dirty="0" smtClean="0">
                  <a:latin typeface="Arial" pitchFamily="34" charset="0"/>
                  <a:cs typeface="Arial" pitchFamily="34" charset="0"/>
                </a:rPr>
                <a:t>from</a:t>
              </a:r>
            </a:p>
            <a:p>
              <a:pPr algn="ctr"/>
              <a:endParaRPr lang="en-GB" sz="20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POWERPOINT</a:t>
              </a:r>
            </a:p>
            <a:p>
              <a:pPr algn="ctr"/>
              <a:r>
                <a:rPr lang="en-GB" sz="2000" b="1" dirty="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MENTAL STARTERS</a:t>
              </a:r>
            </a:p>
            <a:p>
              <a:pPr algn="ctr"/>
              <a:r>
                <a:rPr lang="en-GB" sz="2000" dirty="0" smtClean="0">
                  <a:latin typeface="Arial" pitchFamily="34" charset="0"/>
                  <a:cs typeface="Arial" pitchFamily="34" charset="0"/>
                </a:rPr>
                <a:t>&amp;</a:t>
              </a:r>
            </a:p>
            <a:p>
              <a:pPr algn="ctr"/>
              <a:r>
                <a:rPr lang="en-GB" sz="2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MATHS TOPICS</a:t>
              </a:r>
              <a:endParaRPr lang="en-GB" sz="20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hours 50 minutes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531918" y="5779094"/>
            <a:ext cx="5949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www.mentalstarters.co.uk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85652" y="3245162"/>
            <a:ext cx="8772697" cy="3470602"/>
          </a:xfrm>
          <a:prstGeom prst="roundRect">
            <a:avLst>
              <a:gd name="adj" fmla="val 7512"/>
            </a:avLst>
          </a:prstGeom>
          <a:solidFill>
            <a:srgbClr val="CCFF99"/>
          </a:solidFill>
          <a:ln w="1524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385159" y="146193"/>
            <a:ext cx="5573190" cy="2838470"/>
          </a:xfrm>
          <a:prstGeom prst="roundRect">
            <a:avLst>
              <a:gd name="adj" fmla="val 9834"/>
            </a:avLst>
          </a:prstGeom>
          <a:solidFill>
            <a:srgbClr val="CCFF99"/>
          </a:solidFill>
          <a:ln w="1524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15"/>
          <p:cNvGrpSpPr/>
          <p:nvPr/>
        </p:nvGrpSpPr>
        <p:grpSpPr>
          <a:xfrm>
            <a:off x="185652" y="146193"/>
            <a:ext cx="2937163" cy="2838470"/>
            <a:chOff x="185652" y="146193"/>
            <a:chExt cx="2937163" cy="2838470"/>
          </a:xfrm>
        </p:grpSpPr>
        <p:grpSp>
          <p:nvGrpSpPr>
            <p:cNvPr id="3" name="Group 24"/>
            <p:cNvGrpSpPr/>
            <p:nvPr/>
          </p:nvGrpSpPr>
          <p:grpSpPr>
            <a:xfrm>
              <a:off x="185652" y="146193"/>
              <a:ext cx="2937163" cy="2838470"/>
              <a:chOff x="185652" y="146193"/>
              <a:chExt cx="2937163" cy="283847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185652" y="146193"/>
                <a:ext cx="2937163" cy="2838470"/>
              </a:xfrm>
              <a:prstGeom prst="roundRect">
                <a:avLst>
                  <a:gd name="adj" fmla="val 10029"/>
                </a:avLst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52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/>
                <a:endParaRPr lang="en-GB" sz="60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278107" y="281853"/>
                <a:ext cx="2752252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25400" dir="18900000" algn="b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200" b="1" dirty="0" smtClean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n-GB" sz="1200" b="1" dirty="0" err="1" smtClean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Arial" pitchFamily="34" charset="0"/>
                    <a:cs typeface="Arial" pitchFamily="34" charset="0"/>
                  </a:rPr>
                  <a:t>Powerpoint</a:t>
                </a:r>
                <a:r>
                  <a:rPr lang="en-GB" sz="1200" b="1" dirty="0" smtClean="0">
                    <a:solidFill>
                      <a:srgbClr val="000000">
                        <a:lumMod val="85000"/>
                        <a:lumOff val="15000"/>
                      </a:srgbClr>
                    </a:solidFill>
                    <a:latin typeface="Arial" pitchFamily="34" charset="0"/>
                    <a:cs typeface="Arial" pitchFamily="34" charset="0"/>
                  </a:rPr>
                  <a:t> Mental Starter for</a:t>
                </a:r>
              </a:p>
              <a:p>
                <a:pPr algn="ctr"/>
                <a:r>
                  <a:rPr lang="en-GB" sz="2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Christmas</a:t>
                </a:r>
              </a:p>
              <a:p>
                <a:pPr algn="ctr"/>
                <a:r>
                  <a:rPr lang="en-GB" sz="26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2017</a:t>
                </a:r>
              </a:p>
            </p:txBody>
          </p:sp>
        </p:grpSp>
        <p:pic>
          <p:nvPicPr>
            <p:cNvPr id="18" name="Picture 17" descr="PMSLogo Large3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6586" y="1266083"/>
              <a:ext cx="1555295" cy="1560243"/>
            </a:xfrm>
            <a:prstGeom prst="rect">
              <a:avLst/>
            </a:prstGeom>
            <a:ln>
              <a:noFill/>
            </a:ln>
            <a:effectLst>
              <a:outerShdw blurRad="50800" dist="50800" dir="2700000" algn="tl" rotWithShape="0">
                <a:schemeClr val="tx1">
                  <a:lumMod val="95000"/>
                  <a:lumOff val="5000"/>
                  <a:alpha val="40000"/>
                </a:schemeClr>
              </a:outerShdw>
            </a:effectLst>
          </p:spPr>
        </p:pic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47688" y="6240856"/>
            <a:ext cx="8047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sz="1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©</a:t>
            </a:r>
            <a:r>
              <a:rPr lang="en-GB" sz="1800" b="1" dirty="0" err="1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en-GB" sz="18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Mental Starters 2017</a:t>
            </a:r>
            <a:endParaRPr lang="en-US" sz="18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4" y="-380821"/>
              <a:ext cx="2403633" cy="4438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Five children in a family each received the same number of Christmas presents.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there were 85 presents in total, how many did each child receive?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 presents</a:t>
            </a:r>
          </a:p>
        </p:txBody>
      </p:sp>
      <p:grpSp>
        <p:nvGrpSpPr>
          <p:cNvPr id="4" name="Group 66"/>
          <p:cNvGrpSpPr/>
          <p:nvPr/>
        </p:nvGrpSpPr>
        <p:grpSpPr>
          <a:xfrm>
            <a:off x="1482227" y="336991"/>
            <a:ext cx="795386" cy="758563"/>
            <a:chOff x="1482227" y="336991"/>
            <a:chExt cx="795386" cy="758563"/>
          </a:xfrm>
        </p:grpSpPr>
        <p:sp>
          <p:nvSpPr>
            <p:cNvPr id="22" name="Rounded Rectangle 21"/>
            <p:cNvSpPr/>
            <p:nvPr/>
          </p:nvSpPr>
          <p:spPr>
            <a:xfrm>
              <a:off x="1482227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 Box 33"/>
            <p:cNvSpPr txBox="1">
              <a:spLocks noChangeArrowheads="1"/>
            </p:cNvSpPr>
            <p:nvPr/>
          </p:nvSpPr>
          <p:spPr bwMode="auto">
            <a:xfrm>
              <a:off x="1549950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5" name="Group 67"/>
          <p:cNvGrpSpPr/>
          <p:nvPr/>
        </p:nvGrpSpPr>
        <p:grpSpPr>
          <a:xfrm>
            <a:off x="2527461" y="336991"/>
            <a:ext cx="795386" cy="758563"/>
            <a:chOff x="2527461" y="336991"/>
            <a:chExt cx="795386" cy="758563"/>
          </a:xfrm>
        </p:grpSpPr>
        <p:sp>
          <p:nvSpPr>
            <p:cNvPr id="25" name="Rounded Rectangle 24"/>
            <p:cNvSpPr/>
            <p:nvPr/>
          </p:nvSpPr>
          <p:spPr>
            <a:xfrm>
              <a:off x="2527461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2595184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6" name="Group 68"/>
          <p:cNvGrpSpPr/>
          <p:nvPr/>
        </p:nvGrpSpPr>
        <p:grpSpPr>
          <a:xfrm>
            <a:off x="3572695" y="336991"/>
            <a:ext cx="795386" cy="758563"/>
            <a:chOff x="3572695" y="336991"/>
            <a:chExt cx="795386" cy="758563"/>
          </a:xfrm>
        </p:grpSpPr>
        <p:sp>
          <p:nvSpPr>
            <p:cNvPr id="28" name="Rounded Rectangle 27"/>
            <p:cNvSpPr/>
            <p:nvPr/>
          </p:nvSpPr>
          <p:spPr>
            <a:xfrm>
              <a:off x="3572695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640418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7" name="Group 69"/>
          <p:cNvGrpSpPr/>
          <p:nvPr/>
        </p:nvGrpSpPr>
        <p:grpSpPr>
          <a:xfrm>
            <a:off x="4617928" y="336991"/>
            <a:ext cx="795386" cy="758563"/>
            <a:chOff x="4617928" y="336991"/>
            <a:chExt cx="795386" cy="758563"/>
          </a:xfrm>
        </p:grpSpPr>
        <p:sp>
          <p:nvSpPr>
            <p:cNvPr id="31" name="Rounded Rectangle 30"/>
            <p:cNvSpPr/>
            <p:nvPr/>
          </p:nvSpPr>
          <p:spPr>
            <a:xfrm>
              <a:off x="4617928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685651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10" name="Group 83"/>
          <p:cNvGrpSpPr/>
          <p:nvPr/>
        </p:nvGrpSpPr>
        <p:grpSpPr>
          <a:xfrm>
            <a:off x="436993" y="1334780"/>
            <a:ext cx="795386" cy="758563"/>
            <a:chOff x="436993" y="1334780"/>
            <a:chExt cx="795386" cy="758563"/>
          </a:xfrm>
        </p:grpSpPr>
        <p:sp>
          <p:nvSpPr>
            <p:cNvPr id="48" name="Rounded Rectangle 47"/>
            <p:cNvSpPr/>
            <p:nvPr/>
          </p:nvSpPr>
          <p:spPr>
            <a:xfrm>
              <a:off x="436993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504716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1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2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3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6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7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8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20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21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24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7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30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33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34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5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6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7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8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9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50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4" y="-774577"/>
              <a:ext cx="2403633" cy="5226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customer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was paying in instalments for their Christmas shopping order.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The total cost of all the shopping is £195.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they have paid £76 already, how much is still left to pay?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£119</a:t>
            </a:r>
          </a:p>
        </p:txBody>
      </p:sp>
      <p:grpSp>
        <p:nvGrpSpPr>
          <p:cNvPr id="4" name="Group 67"/>
          <p:cNvGrpSpPr/>
          <p:nvPr/>
        </p:nvGrpSpPr>
        <p:grpSpPr>
          <a:xfrm>
            <a:off x="2527461" y="336991"/>
            <a:ext cx="795386" cy="758563"/>
            <a:chOff x="2527461" y="336991"/>
            <a:chExt cx="795386" cy="758563"/>
          </a:xfrm>
        </p:grpSpPr>
        <p:sp>
          <p:nvSpPr>
            <p:cNvPr id="25" name="Rounded Rectangle 24"/>
            <p:cNvSpPr/>
            <p:nvPr/>
          </p:nvSpPr>
          <p:spPr>
            <a:xfrm>
              <a:off x="2527461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2595184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5" name="Group 68"/>
          <p:cNvGrpSpPr/>
          <p:nvPr/>
        </p:nvGrpSpPr>
        <p:grpSpPr>
          <a:xfrm>
            <a:off x="3572695" y="336991"/>
            <a:ext cx="795386" cy="758563"/>
            <a:chOff x="3572695" y="336991"/>
            <a:chExt cx="795386" cy="758563"/>
          </a:xfrm>
        </p:grpSpPr>
        <p:sp>
          <p:nvSpPr>
            <p:cNvPr id="28" name="Rounded Rectangle 27"/>
            <p:cNvSpPr/>
            <p:nvPr/>
          </p:nvSpPr>
          <p:spPr>
            <a:xfrm>
              <a:off x="3572695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640418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6" name="Group 69"/>
          <p:cNvGrpSpPr/>
          <p:nvPr/>
        </p:nvGrpSpPr>
        <p:grpSpPr>
          <a:xfrm>
            <a:off x="4617928" y="336991"/>
            <a:ext cx="795386" cy="758563"/>
            <a:chOff x="4617928" y="336991"/>
            <a:chExt cx="795386" cy="758563"/>
          </a:xfrm>
        </p:grpSpPr>
        <p:sp>
          <p:nvSpPr>
            <p:cNvPr id="31" name="Rounded Rectangle 30"/>
            <p:cNvSpPr/>
            <p:nvPr/>
          </p:nvSpPr>
          <p:spPr>
            <a:xfrm>
              <a:off x="4617928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685651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7" name="Group 83"/>
          <p:cNvGrpSpPr/>
          <p:nvPr/>
        </p:nvGrpSpPr>
        <p:grpSpPr>
          <a:xfrm>
            <a:off x="436993" y="1334780"/>
            <a:ext cx="795386" cy="758563"/>
            <a:chOff x="436993" y="1334780"/>
            <a:chExt cx="795386" cy="758563"/>
          </a:xfrm>
        </p:grpSpPr>
        <p:sp>
          <p:nvSpPr>
            <p:cNvPr id="48" name="Rounded Rectangle 47"/>
            <p:cNvSpPr/>
            <p:nvPr/>
          </p:nvSpPr>
          <p:spPr>
            <a:xfrm>
              <a:off x="436993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504716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1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4" y="209811"/>
              <a:ext cx="2403633" cy="3257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4 metre roll of wrapping paper has a width of 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1.2 metres.  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What is the area of the wrapping paper in m²?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4.8 m²</a:t>
            </a:r>
          </a:p>
        </p:txBody>
      </p:sp>
      <p:grpSp>
        <p:nvGrpSpPr>
          <p:cNvPr id="5" name="Group 68"/>
          <p:cNvGrpSpPr/>
          <p:nvPr/>
        </p:nvGrpSpPr>
        <p:grpSpPr>
          <a:xfrm>
            <a:off x="3572695" y="336991"/>
            <a:ext cx="795386" cy="758563"/>
            <a:chOff x="3572695" y="336991"/>
            <a:chExt cx="795386" cy="758563"/>
          </a:xfrm>
        </p:grpSpPr>
        <p:sp>
          <p:nvSpPr>
            <p:cNvPr id="28" name="Rounded Rectangle 27"/>
            <p:cNvSpPr/>
            <p:nvPr/>
          </p:nvSpPr>
          <p:spPr>
            <a:xfrm>
              <a:off x="3572695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640418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6" name="Group 69"/>
          <p:cNvGrpSpPr/>
          <p:nvPr/>
        </p:nvGrpSpPr>
        <p:grpSpPr>
          <a:xfrm>
            <a:off x="4617928" y="336991"/>
            <a:ext cx="795386" cy="758563"/>
            <a:chOff x="4617928" y="336991"/>
            <a:chExt cx="795386" cy="758563"/>
          </a:xfrm>
        </p:grpSpPr>
        <p:sp>
          <p:nvSpPr>
            <p:cNvPr id="31" name="Rounded Rectangle 30"/>
            <p:cNvSpPr/>
            <p:nvPr/>
          </p:nvSpPr>
          <p:spPr>
            <a:xfrm>
              <a:off x="4617928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685651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7" name="Group 83"/>
          <p:cNvGrpSpPr/>
          <p:nvPr/>
        </p:nvGrpSpPr>
        <p:grpSpPr>
          <a:xfrm>
            <a:off x="436993" y="1334780"/>
            <a:ext cx="795386" cy="758563"/>
            <a:chOff x="436993" y="1334780"/>
            <a:chExt cx="795386" cy="758563"/>
          </a:xfrm>
        </p:grpSpPr>
        <p:sp>
          <p:nvSpPr>
            <p:cNvPr id="48" name="Rounded Rectangle 47"/>
            <p:cNvSpPr/>
            <p:nvPr/>
          </p:nvSpPr>
          <p:spPr>
            <a:xfrm>
              <a:off x="436993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504716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1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2" y="-577699"/>
              <a:ext cx="2403633" cy="4832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school put up two Christmas trees.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There were 93 baubles on one of them and 84 baubles on the other.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How many baubles were there altogether on both trees?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177</a:t>
            </a:r>
          </a:p>
        </p:txBody>
      </p:sp>
      <p:grpSp>
        <p:nvGrpSpPr>
          <p:cNvPr id="6" name="Group 69"/>
          <p:cNvGrpSpPr/>
          <p:nvPr/>
        </p:nvGrpSpPr>
        <p:grpSpPr>
          <a:xfrm>
            <a:off x="4617928" y="336991"/>
            <a:ext cx="795386" cy="758563"/>
            <a:chOff x="4617928" y="336991"/>
            <a:chExt cx="795386" cy="758563"/>
          </a:xfrm>
        </p:grpSpPr>
        <p:sp>
          <p:nvSpPr>
            <p:cNvPr id="31" name="Rounded Rectangle 30"/>
            <p:cNvSpPr/>
            <p:nvPr/>
          </p:nvSpPr>
          <p:spPr>
            <a:xfrm>
              <a:off x="4617928" y="336991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685651" y="454662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grpSp>
        <p:nvGrpSpPr>
          <p:cNvPr id="7" name="Group 83"/>
          <p:cNvGrpSpPr/>
          <p:nvPr/>
        </p:nvGrpSpPr>
        <p:grpSpPr>
          <a:xfrm>
            <a:off x="436993" y="1334780"/>
            <a:ext cx="795386" cy="758563"/>
            <a:chOff x="436993" y="1334780"/>
            <a:chExt cx="795386" cy="758563"/>
          </a:xfrm>
        </p:grpSpPr>
        <p:sp>
          <p:nvSpPr>
            <p:cNvPr id="48" name="Rounded Rectangle 47"/>
            <p:cNvSpPr/>
            <p:nvPr/>
          </p:nvSpPr>
          <p:spPr>
            <a:xfrm>
              <a:off x="436993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504716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1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2" y="-577699"/>
              <a:ext cx="2403633" cy="4832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98 pieces of coal were used to make the eyes and buttons on a number of snowmen. </a:t>
              </a: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7 pieces of coal were used on each snowman, how many snowman were there altogether?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grpSp>
        <p:nvGrpSpPr>
          <p:cNvPr id="7" name="Group 83"/>
          <p:cNvGrpSpPr/>
          <p:nvPr/>
        </p:nvGrpSpPr>
        <p:grpSpPr>
          <a:xfrm>
            <a:off x="436993" y="1334780"/>
            <a:ext cx="795386" cy="758563"/>
            <a:chOff x="436993" y="1334780"/>
            <a:chExt cx="795386" cy="758563"/>
          </a:xfrm>
        </p:grpSpPr>
        <p:sp>
          <p:nvSpPr>
            <p:cNvPr id="48" name="Rounded Rectangle 47"/>
            <p:cNvSpPr/>
            <p:nvPr/>
          </p:nvSpPr>
          <p:spPr>
            <a:xfrm>
              <a:off x="436993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33"/>
            <p:cNvSpPr txBox="1">
              <a:spLocks noChangeArrowheads="1"/>
            </p:cNvSpPr>
            <p:nvPr/>
          </p:nvSpPr>
          <p:spPr bwMode="auto">
            <a:xfrm>
              <a:off x="504716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10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1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12934"/>
              <a:ext cx="2403633" cy="3651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Some children were visiting Father Christmas.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he could see one child every 4 minutes, how many children did he see in 3 hours?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45</a:t>
            </a:r>
          </a:p>
        </p:txBody>
      </p:sp>
      <p:grpSp>
        <p:nvGrpSpPr>
          <p:cNvPr id="10" name="Group 103"/>
          <p:cNvGrpSpPr/>
          <p:nvPr/>
        </p:nvGrpSpPr>
        <p:grpSpPr>
          <a:xfrm>
            <a:off x="1482227" y="1334780"/>
            <a:ext cx="795386" cy="758563"/>
            <a:chOff x="1482227" y="1334780"/>
            <a:chExt cx="795386" cy="758563"/>
          </a:xfrm>
        </p:grpSpPr>
        <p:sp>
          <p:nvSpPr>
            <p:cNvPr id="46" name="Rounded Rectangle 45"/>
            <p:cNvSpPr/>
            <p:nvPr/>
          </p:nvSpPr>
          <p:spPr>
            <a:xfrm>
              <a:off x="1482227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 Box 33"/>
            <p:cNvSpPr txBox="1">
              <a:spLocks noChangeArrowheads="1"/>
            </p:cNvSpPr>
            <p:nvPr/>
          </p:nvSpPr>
          <p:spPr bwMode="auto">
            <a:xfrm>
              <a:off x="1549950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11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ounded Rectangle 114"/>
          <p:cNvSpPr/>
          <p:nvPr/>
        </p:nvSpPr>
        <p:spPr>
          <a:xfrm>
            <a:off x="1315546" y="5511854"/>
            <a:ext cx="6512908" cy="1119255"/>
          </a:xfrm>
          <a:prstGeom prst="roundRect">
            <a:avLst>
              <a:gd name="adj" fmla="val 50000"/>
            </a:avLst>
          </a:prstGeom>
          <a:blipFill>
            <a:blip r:embed="rId2" cstate="print"/>
            <a:stretch>
              <a:fillRect/>
            </a:stretch>
          </a:blipFill>
          <a:ln w="76200">
            <a:solidFill>
              <a:srgbClr val="C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6"/>
          <p:cNvGrpSpPr/>
          <p:nvPr/>
        </p:nvGrpSpPr>
        <p:grpSpPr>
          <a:xfrm rot="16200000">
            <a:off x="4812488" y="1250433"/>
            <a:ext cx="5070018" cy="3093155"/>
            <a:chOff x="-203011" y="527321"/>
            <a:chExt cx="5896682" cy="2622412"/>
          </a:xfrm>
        </p:grpSpPr>
        <p:sp>
          <p:nvSpPr>
            <p:cNvPr id="8" name="Hexagon 7"/>
            <p:cNvSpPr/>
            <p:nvPr/>
          </p:nvSpPr>
          <p:spPr>
            <a:xfrm>
              <a:off x="-203011" y="527321"/>
              <a:ext cx="5896682" cy="2622412"/>
            </a:xfrm>
            <a:prstGeom prst="hexagon">
              <a:avLst>
                <a:gd name="adj" fmla="val 14458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 w="76200">
              <a:solidFill>
                <a:srgbClr val="7030A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 rot="5400000">
              <a:off x="1543513" y="-183944"/>
              <a:ext cx="2403633" cy="4044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A candle took 540 minutes to completely burn.</a:t>
              </a:r>
            </a:p>
            <a:p>
              <a:pPr algn="ctr"/>
              <a:endParaRPr lang="en-GB" sz="2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GB" sz="2200" b="1" dirty="0" smtClean="0">
                  <a:latin typeface="Arial" pitchFamily="34" charset="0"/>
                  <a:cs typeface="Arial" pitchFamily="34" charset="0"/>
                </a:rPr>
                <a:t>If it reduced in height by 1 mm every 3 minutes, how many mm high was the candle originally?</a:t>
              </a:r>
            </a:p>
          </p:txBody>
        </p:sp>
      </p:grp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1443163" y="5640594"/>
            <a:ext cx="6257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GB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180 mm</a:t>
            </a:r>
          </a:p>
        </p:txBody>
      </p:sp>
      <p:grpSp>
        <p:nvGrpSpPr>
          <p:cNvPr id="11" name="Group 102"/>
          <p:cNvGrpSpPr/>
          <p:nvPr/>
        </p:nvGrpSpPr>
        <p:grpSpPr>
          <a:xfrm>
            <a:off x="2527461" y="1334780"/>
            <a:ext cx="795386" cy="758563"/>
            <a:chOff x="2527461" y="1334780"/>
            <a:chExt cx="795386" cy="758563"/>
          </a:xfrm>
        </p:grpSpPr>
        <p:sp>
          <p:nvSpPr>
            <p:cNvPr id="44" name="Rounded Rectangle 43"/>
            <p:cNvSpPr/>
            <p:nvPr/>
          </p:nvSpPr>
          <p:spPr>
            <a:xfrm>
              <a:off x="2527461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2595184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</p:grpSp>
      <p:grpSp>
        <p:nvGrpSpPr>
          <p:cNvPr id="12" name="Group 101"/>
          <p:cNvGrpSpPr/>
          <p:nvPr/>
        </p:nvGrpSpPr>
        <p:grpSpPr>
          <a:xfrm>
            <a:off x="3572695" y="1334780"/>
            <a:ext cx="795386" cy="758563"/>
            <a:chOff x="3572695" y="1334780"/>
            <a:chExt cx="795386" cy="758563"/>
          </a:xfrm>
        </p:grpSpPr>
        <p:sp>
          <p:nvSpPr>
            <p:cNvPr id="42" name="Rounded Rectangle 41"/>
            <p:cNvSpPr/>
            <p:nvPr/>
          </p:nvSpPr>
          <p:spPr>
            <a:xfrm>
              <a:off x="3572695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 Box 33"/>
            <p:cNvSpPr txBox="1">
              <a:spLocks noChangeArrowheads="1"/>
            </p:cNvSpPr>
            <p:nvPr/>
          </p:nvSpPr>
          <p:spPr bwMode="auto">
            <a:xfrm>
              <a:off x="3640418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</p:grpSp>
      <p:grpSp>
        <p:nvGrpSpPr>
          <p:cNvPr id="13" name="Group 100"/>
          <p:cNvGrpSpPr/>
          <p:nvPr/>
        </p:nvGrpSpPr>
        <p:grpSpPr>
          <a:xfrm>
            <a:off x="4617928" y="1334780"/>
            <a:ext cx="795386" cy="758563"/>
            <a:chOff x="4617928" y="1334780"/>
            <a:chExt cx="795386" cy="758563"/>
          </a:xfrm>
        </p:grpSpPr>
        <p:sp>
          <p:nvSpPr>
            <p:cNvPr id="40" name="Rounded Rectangle 39"/>
            <p:cNvSpPr/>
            <p:nvPr/>
          </p:nvSpPr>
          <p:spPr>
            <a:xfrm>
              <a:off x="4617928" y="1334780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685651" y="1452451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15" name="Group 82"/>
          <p:cNvGrpSpPr/>
          <p:nvPr/>
        </p:nvGrpSpPr>
        <p:grpSpPr>
          <a:xfrm>
            <a:off x="436993" y="2332569"/>
            <a:ext cx="795386" cy="758563"/>
            <a:chOff x="436993" y="2332569"/>
            <a:chExt cx="795386" cy="758563"/>
          </a:xfrm>
        </p:grpSpPr>
        <p:sp>
          <p:nvSpPr>
            <p:cNvPr id="64" name="Rounded Rectangle 63"/>
            <p:cNvSpPr/>
            <p:nvPr/>
          </p:nvSpPr>
          <p:spPr>
            <a:xfrm>
              <a:off x="436993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Text Box 33"/>
            <p:cNvSpPr txBox="1">
              <a:spLocks noChangeArrowheads="1"/>
            </p:cNvSpPr>
            <p:nvPr/>
          </p:nvSpPr>
          <p:spPr bwMode="auto">
            <a:xfrm>
              <a:off x="504716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</p:grpSp>
      <p:grpSp>
        <p:nvGrpSpPr>
          <p:cNvPr id="16" name="Group 104"/>
          <p:cNvGrpSpPr/>
          <p:nvPr/>
        </p:nvGrpSpPr>
        <p:grpSpPr>
          <a:xfrm>
            <a:off x="1482227" y="2332569"/>
            <a:ext cx="795386" cy="758563"/>
            <a:chOff x="1482227" y="2332569"/>
            <a:chExt cx="795386" cy="758563"/>
          </a:xfrm>
        </p:grpSpPr>
        <p:sp>
          <p:nvSpPr>
            <p:cNvPr id="62" name="Rounded Rectangle 61"/>
            <p:cNvSpPr/>
            <p:nvPr/>
          </p:nvSpPr>
          <p:spPr>
            <a:xfrm>
              <a:off x="1482227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 Box 33"/>
            <p:cNvSpPr txBox="1">
              <a:spLocks noChangeArrowheads="1"/>
            </p:cNvSpPr>
            <p:nvPr/>
          </p:nvSpPr>
          <p:spPr bwMode="auto">
            <a:xfrm>
              <a:off x="1549950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</p:grpSp>
      <p:grpSp>
        <p:nvGrpSpPr>
          <p:cNvPr id="17" name="Group 109"/>
          <p:cNvGrpSpPr/>
          <p:nvPr/>
        </p:nvGrpSpPr>
        <p:grpSpPr>
          <a:xfrm>
            <a:off x="2527461" y="2332569"/>
            <a:ext cx="795386" cy="758563"/>
            <a:chOff x="2527461" y="2332569"/>
            <a:chExt cx="795386" cy="758563"/>
          </a:xfrm>
        </p:grpSpPr>
        <p:sp>
          <p:nvSpPr>
            <p:cNvPr id="60" name="Rounded Rectangle 59"/>
            <p:cNvSpPr/>
            <p:nvPr/>
          </p:nvSpPr>
          <p:spPr>
            <a:xfrm>
              <a:off x="2527461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 Box 33"/>
            <p:cNvSpPr txBox="1">
              <a:spLocks noChangeArrowheads="1"/>
            </p:cNvSpPr>
            <p:nvPr/>
          </p:nvSpPr>
          <p:spPr bwMode="auto">
            <a:xfrm>
              <a:off x="2595184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13</a:t>
              </a:r>
            </a:p>
          </p:txBody>
        </p:sp>
      </p:grpSp>
      <p:grpSp>
        <p:nvGrpSpPr>
          <p:cNvPr id="18" name="Group 108"/>
          <p:cNvGrpSpPr/>
          <p:nvPr/>
        </p:nvGrpSpPr>
        <p:grpSpPr>
          <a:xfrm>
            <a:off x="3572695" y="2332569"/>
            <a:ext cx="795386" cy="758563"/>
            <a:chOff x="3572695" y="2332569"/>
            <a:chExt cx="795386" cy="758563"/>
          </a:xfrm>
        </p:grpSpPr>
        <p:sp>
          <p:nvSpPr>
            <p:cNvPr id="58" name="Rounded Rectangle 57"/>
            <p:cNvSpPr/>
            <p:nvPr/>
          </p:nvSpPr>
          <p:spPr>
            <a:xfrm>
              <a:off x="3572695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3640418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</p:grpSp>
      <p:grpSp>
        <p:nvGrpSpPr>
          <p:cNvPr id="19" name="Group 99"/>
          <p:cNvGrpSpPr/>
          <p:nvPr/>
        </p:nvGrpSpPr>
        <p:grpSpPr>
          <a:xfrm>
            <a:off x="4617928" y="2332569"/>
            <a:ext cx="795386" cy="758563"/>
            <a:chOff x="4617928" y="2332569"/>
            <a:chExt cx="795386" cy="758563"/>
          </a:xfrm>
        </p:grpSpPr>
        <p:sp>
          <p:nvSpPr>
            <p:cNvPr id="56" name="Rounded Rectangle 55"/>
            <p:cNvSpPr/>
            <p:nvPr/>
          </p:nvSpPr>
          <p:spPr>
            <a:xfrm>
              <a:off x="4617928" y="2332569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Text Box 33"/>
            <p:cNvSpPr txBox="1">
              <a:spLocks noChangeArrowheads="1"/>
            </p:cNvSpPr>
            <p:nvPr/>
          </p:nvSpPr>
          <p:spPr bwMode="auto">
            <a:xfrm>
              <a:off x="4685651" y="2450240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</p:grpSp>
      <p:grpSp>
        <p:nvGrpSpPr>
          <p:cNvPr id="20" name="Group 81"/>
          <p:cNvGrpSpPr/>
          <p:nvPr/>
        </p:nvGrpSpPr>
        <p:grpSpPr>
          <a:xfrm>
            <a:off x="436993" y="3330358"/>
            <a:ext cx="795386" cy="758563"/>
            <a:chOff x="436993" y="3330358"/>
            <a:chExt cx="795386" cy="758563"/>
          </a:xfrm>
        </p:grpSpPr>
        <p:sp>
          <p:nvSpPr>
            <p:cNvPr id="80" name="Rounded Rectangle 79"/>
            <p:cNvSpPr/>
            <p:nvPr/>
          </p:nvSpPr>
          <p:spPr>
            <a:xfrm>
              <a:off x="436993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Text Box 33"/>
            <p:cNvSpPr txBox="1">
              <a:spLocks noChangeArrowheads="1"/>
            </p:cNvSpPr>
            <p:nvPr/>
          </p:nvSpPr>
          <p:spPr bwMode="auto">
            <a:xfrm>
              <a:off x="504716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21" name="Group 105"/>
          <p:cNvGrpSpPr/>
          <p:nvPr/>
        </p:nvGrpSpPr>
        <p:grpSpPr>
          <a:xfrm>
            <a:off x="1482227" y="3330358"/>
            <a:ext cx="795386" cy="758563"/>
            <a:chOff x="1482227" y="3330358"/>
            <a:chExt cx="795386" cy="758563"/>
          </a:xfrm>
        </p:grpSpPr>
        <p:sp>
          <p:nvSpPr>
            <p:cNvPr id="78" name="Rounded Rectangle 77"/>
            <p:cNvSpPr/>
            <p:nvPr/>
          </p:nvSpPr>
          <p:spPr>
            <a:xfrm>
              <a:off x="1482227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 Box 33"/>
            <p:cNvSpPr txBox="1">
              <a:spLocks noChangeArrowheads="1"/>
            </p:cNvSpPr>
            <p:nvPr/>
          </p:nvSpPr>
          <p:spPr bwMode="auto">
            <a:xfrm>
              <a:off x="1549950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17</a:t>
              </a:r>
            </a:p>
          </p:txBody>
        </p:sp>
      </p:grpSp>
      <p:grpSp>
        <p:nvGrpSpPr>
          <p:cNvPr id="24" name="Group 106"/>
          <p:cNvGrpSpPr/>
          <p:nvPr/>
        </p:nvGrpSpPr>
        <p:grpSpPr>
          <a:xfrm>
            <a:off x="2527461" y="3330358"/>
            <a:ext cx="795386" cy="758563"/>
            <a:chOff x="2527461" y="3330358"/>
            <a:chExt cx="795386" cy="758563"/>
          </a:xfrm>
        </p:grpSpPr>
        <p:sp>
          <p:nvSpPr>
            <p:cNvPr id="76" name="Rounded Rectangle 75"/>
            <p:cNvSpPr/>
            <p:nvPr/>
          </p:nvSpPr>
          <p:spPr>
            <a:xfrm>
              <a:off x="2527461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2595184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27" name="Group 107"/>
          <p:cNvGrpSpPr/>
          <p:nvPr/>
        </p:nvGrpSpPr>
        <p:grpSpPr>
          <a:xfrm>
            <a:off x="3572695" y="3330358"/>
            <a:ext cx="795386" cy="758563"/>
            <a:chOff x="3572695" y="3330358"/>
            <a:chExt cx="795386" cy="758563"/>
          </a:xfrm>
        </p:grpSpPr>
        <p:sp>
          <p:nvSpPr>
            <p:cNvPr id="74" name="Rounded Rectangle 73"/>
            <p:cNvSpPr/>
            <p:nvPr/>
          </p:nvSpPr>
          <p:spPr>
            <a:xfrm>
              <a:off x="3572695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Text Box 33"/>
            <p:cNvSpPr txBox="1">
              <a:spLocks noChangeArrowheads="1"/>
            </p:cNvSpPr>
            <p:nvPr/>
          </p:nvSpPr>
          <p:spPr bwMode="auto">
            <a:xfrm>
              <a:off x="3640418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19</a:t>
              </a:r>
            </a:p>
          </p:txBody>
        </p:sp>
      </p:grpSp>
      <p:grpSp>
        <p:nvGrpSpPr>
          <p:cNvPr id="30" name="Group 98"/>
          <p:cNvGrpSpPr/>
          <p:nvPr/>
        </p:nvGrpSpPr>
        <p:grpSpPr>
          <a:xfrm>
            <a:off x="4617928" y="3330358"/>
            <a:ext cx="795386" cy="758563"/>
            <a:chOff x="4617928" y="3330358"/>
            <a:chExt cx="795386" cy="758563"/>
          </a:xfrm>
        </p:grpSpPr>
        <p:sp>
          <p:nvSpPr>
            <p:cNvPr id="72" name="Rounded Rectangle 71"/>
            <p:cNvSpPr/>
            <p:nvPr/>
          </p:nvSpPr>
          <p:spPr>
            <a:xfrm>
              <a:off x="4617928" y="3330358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4685651" y="3448029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</p:grpSp>
      <p:grpSp>
        <p:nvGrpSpPr>
          <p:cNvPr id="33" name="Group 70"/>
          <p:cNvGrpSpPr/>
          <p:nvPr/>
        </p:nvGrpSpPr>
        <p:grpSpPr>
          <a:xfrm>
            <a:off x="436993" y="4328146"/>
            <a:ext cx="795386" cy="758563"/>
            <a:chOff x="436993" y="4328146"/>
            <a:chExt cx="795386" cy="758563"/>
          </a:xfrm>
        </p:grpSpPr>
        <p:sp>
          <p:nvSpPr>
            <p:cNvPr id="96" name="Rounded Rectangle 95"/>
            <p:cNvSpPr/>
            <p:nvPr/>
          </p:nvSpPr>
          <p:spPr>
            <a:xfrm>
              <a:off x="436993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Text Box 33"/>
            <p:cNvSpPr txBox="1">
              <a:spLocks noChangeArrowheads="1"/>
            </p:cNvSpPr>
            <p:nvPr/>
          </p:nvSpPr>
          <p:spPr bwMode="auto">
            <a:xfrm>
              <a:off x="504716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21</a:t>
              </a:r>
            </a:p>
          </p:txBody>
        </p:sp>
      </p:grpSp>
      <p:grpSp>
        <p:nvGrpSpPr>
          <p:cNvPr id="34" name="Group 84"/>
          <p:cNvGrpSpPr/>
          <p:nvPr/>
        </p:nvGrpSpPr>
        <p:grpSpPr>
          <a:xfrm>
            <a:off x="1482227" y="4328146"/>
            <a:ext cx="795386" cy="758563"/>
            <a:chOff x="1482227" y="4328146"/>
            <a:chExt cx="795386" cy="758563"/>
          </a:xfrm>
        </p:grpSpPr>
        <p:sp>
          <p:nvSpPr>
            <p:cNvPr id="94" name="Rounded Rectangle 93"/>
            <p:cNvSpPr/>
            <p:nvPr/>
          </p:nvSpPr>
          <p:spPr>
            <a:xfrm>
              <a:off x="1482227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xt Box 33"/>
            <p:cNvSpPr txBox="1">
              <a:spLocks noChangeArrowheads="1"/>
            </p:cNvSpPr>
            <p:nvPr/>
          </p:nvSpPr>
          <p:spPr bwMode="auto">
            <a:xfrm>
              <a:off x="1549950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22</a:t>
              </a:r>
            </a:p>
          </p:txBody>
        </p:sp>
      </p:grpSp>
      <p:grpSp>
        <p:nvGrpSpPr>
          <p:cNvPr id="35" name="Group 85"/>
          <p:cNvGrpSpPr/>
          <p:nvPr/>
        </p:nvGrpSpPr>
        <p:grpSpPr>
          <a:xfrm>
            <a:off x="2527461" y="4328146"/>
            <a:ext cx="795386" cy="758563"/>
            <a:chOff x="2527461" y="4328146"/>
            <a:chExt cx="795386" cy="758563"/>
          </a:xfrm>
        </p:grpSpPr>
        <p:sp>
          <p:nvSpPr>
            <p:cNvPr id="92" name="Rounded Rectangle 91"/>
            <p:cNvSpPr/>
            <p:nvPr/>
          </p:nvSpPr>
          <p:spPr>
            <a:xfrm>
              <a:off x="2527461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2595184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23</a:t>
              </a:r>
            </a:p>
          </p:txBody>
        </p:sp>
      </p:grpSp>
      <p:grpSp>
        <p:nvGrpSpPr>
          <p:cNvPr id="36" name="Group 86"/>
          <p:cNvGrpSpPr/>
          <p:nvPr/>
        </p:nvGrpSpPr>
        <p:grpSpPr>
          <a:xfrm>
            <a:off x="3572695" y="4328146"/>
            <a:ext cx="795386" cy="758563"/>
            <a:chOff x="3572695" y="4328146"/>
            <a:chExt cx="795386" cy="758563"/>
          </a:xfrm>
        </p:grpSpPr>
        <p:sp>
          <p:nvSpPr>
            <p:cNvPr id="90" name="Rounded Rectangle 89"/>
            <p:cNvSpPr/>
            <p:nvPr/>
          </p:nvSpPr>
          <p:spPr>
            <a:xfrm>
              <a:off x="3572695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C00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Text Box 33"/>
            <p:cNvSpPr txBox="1">
              <a:spLocks noChangeArrowheads="1"/>
            </p:cNvSpPr>
            <p:nvPr/>
          </p:nvSpPr>
          <p:spPr bwMode="auto">
            <a:xfrm>
              <a:off x="3640418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24</a:t>
              </a:r>
            </a:p>
          </p:txBody>
        </p:sp>
      </p:grpSp>
      <p:grpSp>
        <p:nvGrpSpPr>
          <p:cNvPr id="37" name="Group 97"/>
          <p:cNvGrpSpPr/>
          <p:nvPr/>
        </p:nvGrpSpPr>
        <p:grpSpPr>
          <a:xfrm>
            <a:off x="4617928" y="4328146"/>
            <a:ext cx="795386" cy="758563"/>
            <a:chOff x="4617928" y="4328146"/>
            <a:chExt cx="795386" cy="758563"/>
          </a:xfrm>
        </p:grpSpPr>
        <p:sp>
          <p:nvSpPr>
            <p:cNvPr id="88" name="Rounded Rectangle 87"/>
            <p:cNvSpPr/>
            <p:nvPr/>
          </p:nvSpPr>
          <p:spPr>
            <a:xfrm>
              <a:off x="4617928" y="4328146"/>
              <a:ext cx="795386" cy="758563"/>
            </a:xfrm>
            <a:prstGeom prst="roundRect">
              <a:avLst>
                <a:gd name="adj" fmla="val 3667"/>
              </a:avLst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7030A0"/>
              </a:solidFill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Text Box 33"/>
            <p:cNvSpPr txBox="1">
              <a:spLocks noChangeArrowheads="1"/>
            </p:cNvSpPr>
            <p:nvPr/>
          </p:nvSpPr>
          <p:spPr bwMode="auto">
            <a:xfrm>
              <a:off x="4685651" y="4445817"/>
              <a:ext cx="65994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254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003300"/>
                  </a:solidFill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4" grpId="0"/>
    </p:bldLst>
  </p:timing>
</p:sld>
</file>

<file path=ppt/theme/theme1.xml><?xml version="1.0" encoding="utf-8"?>
<a:theme xmlns:a="http://schemas.openxmlformats.org/drawingml/2006/main" name="Christmas 2017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</TotalTime>
  <Words>1168</Words>
  <Application>Microsoft Office PowerPoint</Application>
  <PresentationFormat>On-screen Show (4:3)</PresentationFormat>
  <Paragraphs>455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Christmas 2017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Taylor</dc:creator>
  <cp:lastModifiedBy>- Brian -</cp:lastModifiedBy>
  <cp:revision>278</cp:revision>
  <dcterms:created xsi:type="dcterms:W3CDTF">2006-03-03T16:34:11Z</dcterms:created>
  <dcterms:modified xsi:type="dcterms:W3CDTF">2017-12-10T13:21:43Z</dcterms:modified>
</cp:coreProperties>
</file>